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9" r:id="rId4"/>
    <p:sldId id="290" r:id="rId5"/>
    <p:sldId id="264" r:id="rId6"/>
    <p:sldId id="273" r:id="rId7"/>
    <p:sldId id="274" r:id="rId8"/>
    <p:sldId id="275" r:id="rId9"/>
    <p:sldId id="276" r:id="rId10"/>
    <p:sldId id="277" r:id="rId11"/>
    <p:sldId id="261" r:id="rId12"/>
    <p:sldId id="286" r:id="rId13"/>
    <p:sldId id="278" r:id="rId14"/>
    <p:sldId id="279" r:id="rId15"/>
    <p:sldId id="272" r:id="rId16"/>
    <p:sldId id="287" r:id="rId17"/>
    <p:sldId id="291" r:id="rId18"/>
    <p:sldId id="292" r:id="rId19"/>
    <p:sldId id="283" r:id="rId20"/>
    <p:sldId id="280" r:id="rId21"/>
    <p:sldId id="281" r:id="rId22"/>
    <p:sldId id="282" r:id="rId23"/>
    <p:sldId id="266" r:id="rId24"/>
    <p:sldId id="267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517F00D5-1865-4434-B822-FCF75590DBE5}">
          <p14:sldIdLst>
            <p14:sldId id="256"/>
            <p14:sldId id="288"/>
            <p14:sldId id="289"/>
            <p14:sldId id="290"/>
          </p14:sldIdLst>
        </p14:section>
        <p14:section name="Project intro" id="{884C9B9F-148D-45F8-8882-9CF3EF4980EA}">
          <p14:sldIdLst>
            <p14:sldId id="264"/>
          </p14:sldIdLst>
        </p14:section>
        <p14:section name="BB-Network theory" id="{AB0AE364-8877-48B2-ACFB-0A9F074A049E}">
          <p14:sldIdLst>
            <p14:sldId id="273"/>
            <p14:sldId id="274"/>
            <p14:sldId id="275"/>
          </p14:sldIdLst>
        </p14:section>
        <p14:section name="Network analysis" id="{7C824520-30F7-492A-A1DE-99AEB69D1C57}">
          <p14:sldIdLst>
            <p14:sldId id="276"/>
            <p14:sldId id="277"/>
            <p14:sldId id="261"/>
            <p14:sldId id="286"/>
            <p14:sldId id="278"/>
            <p14:sldId id="279"/>
            <p14:sldId id="272"/>
            <p14:sldId id="287"/>
            <p14:sldId id="291"/>
            <p14:sldId id="292"/>
          </p14:sldIdLst>
        </p14:section>
        <p14:section name="Real data" id="{62B46EC1-F26C-4A6C-B8D8-15CC4534FBFD}">
          <p14:sldIdLst>
            <p14:sldId id="283"/>
          </p14:sldIdLst>
        </p14:section>
        <p14:section name="Phase Transistion" id="{3AA1D1D5-907A-4E21-AC57-8F7005BB6B2A}">
          <p14:sldIdLst>
            <p14:sldId id="280"/>
            <p14:sldId id="281"/>
            <p14:sldId id="282"/>
          </p14:sldIdLst>
        </p14:section>
        <p14:section name="ending" id="{E1716D35-6DDC-4EA6-884F-9ADF0EE897EE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F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83791" autoAdjust="0"/>
  </p:normalViewPr>
  <p:slideViewPr>
    <p:cSldViewPr snapToGrid="0">
      <p:cViewPr>
        <p:scale>
          <a:sx n="87" d="100"/>
          <a:sy n="87" d="100"/>
        </p:scale>
        <p:origin x="18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F532-EC22-4D90-818E-7D54C65985D8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CDB25-3CB4-4187-B43C-3D4B7BD0E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Delta:</a:t>
            </a:r>
            <a:br>
              <a:rPr lang="en-GB" dirty="0"/>
            </a:br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1.6533, p = 0.0097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2.0899, p = 0.0366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3.6583, p = 0.0003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643.4221,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1.7735, p = 0.0761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-0.9454, p = 0.3445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3.0434, p = 0.0023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583.1279,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-1.6533, p = 0.0097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-1.0447, p = 0.2961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1.0447, p = 0.2961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1.2975, p = 0.1945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3.589,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638.3565,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-1.7735, p = 0.0761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82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Uniform: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1.7093, p = 0.0147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1.1569, p = 0.2473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3.8789, p = 0.0001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621.8906,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0.9225, p = 0.3563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-1.1903, p = 0.2339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3.2549,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567.0171,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-1.7093, p = 0.0147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-1.284, p = 0.1991 </a:t>
            </a:r>
          </a:p>
          <a:p>
            <a:endParaRPr lang="nl-NL" dirty="0"/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1.284, p = 0.1991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1.1932, p = 0.2328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3.8522, p = 0.0 s</a:t>
            </a:r>
          </a:p>
          <a:p>
            <a:r>
              <a:rPr lang="nl-NL" dirty="0" err="1"/>
              <a:t>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614.8755,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-0.9225, p = 0.3563</a:t>
            </a:r>
            <a:endParaRPr lang="en-GB" dirty="0"/>
          </a:p>
          <a:p>
            <a:endParaRPr lang="en-GB" dirty="0"/>
          </a:p>
          <a:p>
            <a:r>
              <a:rPr lang="en-GB" dirty="0"/>
              <a:t>Exponential</a:t>
            </a:r>
          </a:p>
          <a:p>
            <a:r>
              <a:rPr lang="nl-NL" dirty="0" err="1"/>
              <a:t>Calculating</a:t>
            </a:r>
            <a:r>
              <a:rPr lang="nl-NL" dirty="0"/>
              <a:t> best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power </a:t>
            </a:r>
            <a:r>
              <a:rPr lang="nl-NL" dirty="0" err="1"/>
              <a:t>law</a:t>
            </a:r>
            <a:r>
              <a:rPr lang="nl-NL" dirty="0"/>
              <a:t> fit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1.0877, p = 0.1441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1.1135, p = 0.2655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3.6457, p = 0.0003</a:t>
            </a:r>
          </a:p>
          <a:p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512.1677, p = 0.0 </a:t>
            </a:r>
          </a:p>
          <a:p>
            <a:r>
              <a:rPr lang="nl-NL" dirty="0" err="1"/>
              <a:t>truncated_power_law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0.9372, p = 0.3486 </a:t>
            </a:r>
          </a:p>
          <a:p>
            <a:endParaRPr lang="nl-NL" dirty="0"/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-0.6012, p = 0.5477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3.2553, p = 0.0011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479.4889, p = 0.0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-1.0877, p = 0.1441 </a:t>
            </a:r>
          </a:p>
          <a:p>
            <a:r>
              <a:rPr lang="nl-NL" dirty="0" err="1"/>
              <a:t>power_law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stretched_exponential</a:t>
            </a:r>
            <a:r>
              <a:rPr lang="nl-NL" dirty="0"/>
              <a:t>: R = -0.6505, p = 0.5154</a:t>
            </a:r>
          </a:p>
          <a:p>
            <a:r>
              <a:rPr lang="nl-NL" dirty="0"/>
              <a:t>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power_law</a:t>
            </a:r>
            <a:r>
              <a:rPr lang="nl-NL" dirty="0"/>
              <a:t>: R = 0.6505, p = 0.5154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</a:t>
            </a:r>
            <a:r>
              <a:rPr lang="nl-NL" dirty="0"/>
              <a:t>: R = 0.8009, p = 0.4232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exponential: R = 3.6279,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lognormal_positive</a:t>
            </a:r>
            <a:r>
              <a:rPr lang="nl-NL" dirty="0"/>
              <a:t>: R = 505.9862, p = 0.0 </a:t>
            </a:r>
          </a:p>
          <a:p>
            <a:r>
              <a:rPr lang="nl-NL" dirty="0" err="1"/>
              <a:t>strechted_exponential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truncated_power_law</a:t>
            </a:r>
            <a:r>
              <a:rPr lang="nl-NL" dirty="0"/>
              <a:t>: R = -0.9372, p = 0.3486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8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30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2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CDB25-3CB4-4187-B43C-3D4B7BD0EE1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29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CD37-A21C-F20E-EE38-105AC9BC1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8FD209-51B8-0D8F-257A-889E9151A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31A072-65A7-5436-DACE-078EAC23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656C2-F586-2E03-9B28-1BA62E28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66C7E4-0E11-D437-84BA-8813ADB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34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94E54-06F5-1B64-FBA1-3A6D19E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8305B8-3B2B-386A-85F9-39DE1DF4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F1C98A-BE9D-37B0-D585-AD40352A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9D25C9-F693-B95D-78BC-611C01C6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6A7C52-94E5-1173-87A4-752B7C7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72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010B05-71D9-3808-05DD-527E4078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03D5D11-7E2C-EE80-56B3-3D6436029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20D31A-82E7-C93E-2A15-AAC47C8C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16889F-8DBB-F4E9-64DE-19713FE9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070E51-A200-8E72-C7E0-994BC8D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0DB9A-22D4-D69D-0295-C60CC45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C60C-DB7A-F8E4-5AE1-DEB13494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4526E1D-70B2-5DD0-3022-1A2C59BB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810A52-1FD5-5C06-10A9-541FA78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81124-B489-360C-F96C-CFD86B38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4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1F336-CEE7-767F-7650-613A71C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FF6810-EF11-4810-DB0D-6BD0AC11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0A02B8-CBB7-2670-685A-71E36C6C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AE8E50-71D5-FDB7-6806-708C8B13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8434E-260F-2508-F5F1-178D5FB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45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23D4C-2D09-8F38-4CA4-EB01E33A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DA3B09-34B1-A7F1-250C-E768597D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C60E22-810B-F830-CFAA-CE728842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8F2821-6039-1D9E-DCA7-94EFD2A3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CD5449-162D-8540-7DC0-B675F68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5A372-9CAD-2A53-633B-D0C9A349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1B88F-3211-D172-F8A9-0E06DBCA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595A33-4333-93C0-F2F6-3AAEBA01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26525B-ABE0-1AA6-7C86-BB615866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709E5B-E096-B7C1-C5D4-FD03FC27F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BC4AC1-5583-6D4D-4BD4-6BC507579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242A8BC-8D5B-4587-2083-41ED2B5D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740930-1902-F7AF-41D8-B2709AB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B0AC08-903C-4A17-A022-74B79D4B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ACDC-BB66-7509-D268-955CDA99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ADF2-F729-55D9-45FB-730A266B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AA7D8-511B-A0AB-3B11-C5E2E8C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CEE6E-994A-2289-F371-C123EA75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258C99-E04D-EA82-5ED7-2B0456F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65092EB-95E7-8563-4298-847DFCDC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09F9EF-0741-ECAD-A45E-BC150E2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7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7714D-3A0D-3424-04E4-CAB1687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6C32B-CFF2-1BEC-C222-325121A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E43CE-6106-E514-8E8B-8CAFCE81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109C2B-B45A-BB89-8989-321EFE1E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ECA2F0-9C01-9BA2-4A3A-9051C80D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1A93DD-EFAB-F18D-AEA4-54DAC7C8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9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D1754-E18D-D4E3-F84B-6B069BFE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75820F-44F3-8884-F6AB-24C19429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F538AF-367C-EBA4-38C1-54992AD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250156-C70A-6EFE-9A3D-36F4A222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B4341B-CE73-B821-14C9-FD2022E5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4B4F61-559A-37F2-1B36-8123C7D6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2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0DA9A3-B162-C16D-FE9F-770DA49A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7D5C5F-F2BC-94AF-DB6E-C107B76B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83ACF5-FB55-561B-2C34-C1DA5DF1F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299B-8016-46B7-BCC7-00EA129D9890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23E22-0F11-8EBB-307D-F70C9542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1DE438-35C0-5CEC-19BE-A83073BE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4A7A-6BBA-454C-878E-01EFB4116C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02C8-3D33-1738-60BF-61367AF86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BBB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FCE540-9321-C80F-F32A-D0B38E7EE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96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D163D63-4264-8CE2-7771-70B36C66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982860"/>
            <a:ext cx="5934590" cy="4450943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2141537"/>
            <a:ext cx="5801784" cy="43513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Delta fitness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54751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7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Small </a:t>
            </a:r>
            <a:r>
              <a:rPr lang="en-US" sz="2000" dirty="0"/>
              <a:t>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083107-0A91-331A-23AB-B0B36D44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947820"/>
            <a:ext cx="5697989" cy="28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131603"/>
              </p:ext>
            </p:extLst>
          </p:nvPr>
        </p:nvGraphicFramePr>
        <p:xfrm>
          <a:off x="6005384" y="2515938"/>
          <a:ext cx="5891000" cy="3218007"/>
        </p:xfrm>
        <a:graphic>
          <a:graphicData uri="http://schemas.openxmlformats.org/drawingml/2006/table">
            <a:tbl>
              <a:tblPr firstRow="1" bandRow="1"/>
              <a:tblGrid>
                <a:gridCol w="2176090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46821711"/>
                    </a:ext>
                  </a:extLst>
                </a:gridCol>
                <a:gridCol w="1870068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</a:tblGrid>
              <a:tr h="704624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 (BA-network)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-0.0243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4257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0, 8, 2, 4, 7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6784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9835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after attack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34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282"/>
            <a:ext cx="1125511" cy="49147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2000" dirty="0"/>
              <a:t>Delta: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58782"/>
              </p:ext>
            </p:extLst>
          </p:nvPr>
        </p:nvGraphicFramePr>
        <p:xfrm>
          <a:off x="838200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  <a:endParaRPr lang="en-GB" sz="18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200" y="3582240"/>
            <a:ext cx="1125511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Uniform:</a:t>
            </a:r>
            <a:endParaRPr lang="en-GB" dirty="0"/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204276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D73323C7-0097-7F1F-110B-911421EB7AB7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067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4" name="Afbeelding 3" descr="Afbeelding met schermopname, lijn, Perceel, diagram&#10;&#10;Automatisch gegenereerde beschrijving">
            <a:extLst>
              <a:ext uri="{FF2B5EF4-FFF2-40B4-BE49-F238E27FC236}">
                <a16:creationId xmlns:a16="http://schemas.microsoft.com/office/drawing/2014/main" id="{54F4C2C5-64F9-A3B7-14E9-4FDFFE65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" y="1978071"/>
            <a:ext cx="12129793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Network visualization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828DC0B-444C-FB00-9D48-3F89FE15E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3" y="2115547"/>
            <a:ext cx="5836437" cy="43773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CE52064-552A-1682-02BD-56218237A2FF}"/>
              </a:ext>
            </a:extLst>
          </p:cNvPr>
          <p:cNvSpPr txBox="1"/>
          <p:nvPr/>
        </p:nvSpPr>
        <p:spPr>
          <a:xfrm>
            <a:off x="7611448" y="1480033"/>
            <a:ext cx="310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Exponential fitness distribution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11477B2-1D6E-1117-F1F9-7375BAA2B6CF}"/>
              </a:ext>
            </a:extLst>
          </p:cNvPr>
          <p:cNvSpPr txBox="1"/>
          <p:nvPr/>
        </p:nvSpPr>
        <p:spPr>
          <a:xfrm>
            <a:off x="1796143" y="1506022"/>
            <a:ext cx="27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Uniform fitness distribution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D3478B-76A4-C1B9-854E-C1D5902A1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86" y="2115547"/>
            <a:ext cx="5815959" cy="4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Network analysis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B9BA8EB-85B5-8E4B-92C7-E77910108457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  <p:pic>
        <p:nvPicPr>
          <p:cNvPr id="4098" name="Picture 2" descr="Afbeelding met schermopname, tekst, Elektrisch blauw, Rechthoek&#10;&#10;Automatisch gegenereerde beschrijving">
            <a:extLst>
              <a:ext uri="{FF2B5EF4-FFF2-40B4-BE49-F238E27FC236}">
                <a16:creationId xmlns:a16="http://schemas.microsoft.com/office/drawing/2014/main" id="{488ED124-7693-D8AF-6C7B-0252F1EF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39" y="2393950"/>
            <a:ext cx="5809010" cy="29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70768CC8-530A-B64C-6B67-96EF7CEAA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215771"/>
              </p:ext>
            </p:extLst>
          </p:nvPr>
        </p:nvGraphicFramePr>
        <p:xfrm>
          <a:off x="6198394" y="2483984"/>
          <a:ext cx="5785767" cy="3782154"/>
        </p:xfrm>
        <a:graphic>
          <a:graphicData uri="http://schemas.openxmlformats.org/drawingml/2006/table">
            <a:tbl>
              <a:tblPr firstRow="1" bandRow="1"/>
              <a:tblGrid>
                <a:gridCol w="2227075">
                  <a:extLst>
                    <a:ext uri="{9D8B030D-6E8A-4147-A177-3AD203B41FA5}">
                      <a16:colId xmlns:a16="http://schemas.microsoft.com/office/drawing/2014/main" val="3411294104"/>
                    </a:ext>
                  </a:extLst>
                </a:gridCol>
                <a:gridCol w="2001793">
                  <a:extLst>
                    <a:ext uri="{9D8B030D-6E8A-4147-A177-3AD203B41FA5}">
                      <a16:colId xmlns:a16="http://schemas.microsoft.com/office/drawing/2014/main" val="1570196955"/>
                    </a:ext>
                  </a:extLst>
                </a:gridCol>
                <a:gridCol w="1556899">
                  <a:extLst>
                    <a:ext uri="{9D8B030D-6E8A-4147-A177-3AD203B41FA5}">
                      <a16:colId xmlns:a16="http://schemas.microsoft.com/office/drawing/2014/main" val="666403705"/>
                    </a:ext>
                  </a:extLst>
                </a:gridCol>
              </a:tblGrid>
              <a:tr h="644227">
                <a:tc>
                  <a:txBody>
                    <a:bodyPr/>
                    <a:lstStyle/>
                    <a:p>
                      <a:pPr fontAlgn="t"/>
                      <a:r>
                        <a:rPr lang="nl-NL" sz="1600">
                          <a:effectLst/>
                        </a:rPr>
                        <a:t> 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</a:t>
                      </a:r>
                      <a:r>
                        <a:rPr lang="nl-NL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  <a:r>
                        <a:rPr lang="nl-NL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 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9001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0.0107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0.4325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43004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>
                          <a:effectLst/>
                        </a:rPr>
                        <a:t>Clustering coefficient before attack</a:t>
                      </a: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0.0012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0.0002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017637"/>
                  </a:ext>
                </a:extLst>
              </a:tr>
              <a:tr h="4663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631"/>
                  </a:ext>
                </a:extLst>
              </a:tr>
              <a:tr h="3089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417"/>
                  </a:ext>
                </a:extLst>
              </a:tr>
              <a:tr h="5983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49349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124461" marR="124461" marT="62229" marB="62229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29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9D415-84A4-9DA2-3C38-761538D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2845"/>
            <a:ext cx="1125511" cy="4914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GB" sz="2000" dirty="0"/>
              <a:t>Uniform: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D57078D9-4C5E-5E2E-8FBC-741E68AA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992939"/>
              </p:ext>
            </p:extLst>
          </p:nvPr>
        </p:nvGraphicFramePr>
        <p:xfrm>
          <a:off x="838199" y="1174320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4B981A5-9EB6-476C-22C8-E653A9AD5CC6}"/>
              </a:ext>
            </a:extLst>
          </p:cNvPr>
          <p:cNvSpPr txBox="1">
            <a:spLocks/>
          </p:cNvSpPr>
          <p:nvPr/>
        </p:nvSpPr>
        <p:spPr>
          <a:xfrm>
            <a:off x="838199" y="3582240"/>
            <a:ext cx="1395334" cy="49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Exponential:</a:t>
            </a:r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566BA12-677C-07AB-A20D-64949E529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547774"/>
              </p:ext>
            </p:extLst>
          </p:nvPr>
        </p:nvGraphicFramePr>
        <p:xfrm>
          <a:off x="838199" y="4073715"/>
          <a:ext cx="10515602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443">
                  <a:extLst>
                    <a:ext uri="{9D8B030D-6E8A-4147-A177-3AD203B41FA5}">
                      <a16:colId xmlns:a16="http://schemas.microsoft.com/office/drawing/2014/main" val="76914943"/>
                    </a:ext>
                  </a:extLst>
                </a:gridCol>
                <a:gridCol w="1882214">
                  <a:extLst>
                    <a:ext uri="{9D8B030D-6E8A-4147-A177-3AD203B41FA5}">
                      <a16:colId xmlns:a16="http://schemas.microsoft.com/office/drawing/2014/main" val="169014578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197770083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011984304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4105553862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2239152886"/>
                    </a:ext>
                  </a:extLst>
                </a:gridCol>
                <a:gridCol w="1480589">
                  <a:extLst>
                    <a:ext uri="{9D8B030D-6E8A-4147-A177-3AD203B41FA5}">
                      <a16:colId xmlns:a16="http://schemas.microsoft.com/office/drawing/2014/main" val="32332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law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Truncated power law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 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Exponential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Lognormal  positive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7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Truncated </a:t>
                      </a:r>
                      <a:r>
                        <a:rPr lang="en-GB" sz="1600" dirty="0" err="1"/>
                        <a:t>powerlaw</a:t>
                      </a:r>
                      <a:endParaRPr lang="en-GB" sz="16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4FF927"/>
                          </a:solidFill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----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41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 Law 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R+,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Significant 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75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Strechted</a:t>
                      </a:r>
                      <a:r>
                        <a:rPr lang="en-GB" sz="1600" dirty="0"/>
                        <a:t> Exponential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  <a:endParaRPr lang="en-GB" sz="1600" b="1" kern="1200" dirty="0">
                        <a:solidFill>
                          <a:srgbClr val="4FF92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R-</a:t>
                      </a:r>
                      <a:r>
                        <a:rPr lang="en-GB" b="0" dirty="0"/>
                        <a:t>,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---</a:t>
                      </a:r>
                      <a:endParaRPr lang="en-GB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R+</a:t>
                      </a:r>
                    </a:p>
                    <a:p>
                      <a:r>
                        <a:rPr lang="en-GB" sz="1600" b="0" dirty="0"/>
                        <a:t>Not 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4FF927"/>
                          </a:solidFill>
                          <a:latin typeface="+mn-lt"/>
                          <a:ea typeface="+mn-ea"/>
                          <a:cs typeface="+mn-cs"/>
                        </a:rPr>
                        <a:t>R +</a:t>
                      </a:r>
                    </a:p>
                    <a:p>
                      <a:r>
                        <a:rPr lang="en-GB" sz="1600" b="0" dirty="0"/>
                        <a:t>Significant</a:t>
                      </a:r>
                      <a:endParaRPr lang="en-GB" sz="1600" b="1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222764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A1414D99-A05F-D1AE-1431-45E1F0B561D5}"/>
              </a:ext>
            </a:extLst>
          </p:cNvPr>
          <p:cNvSpPr txBox="1">
            <a:spLocks/>
          </p:cNvSpPr>
          <p:nvPr/>
        </p:nvSpPr>
        <p:spPr>
          <a:xfrm>
            <a:off x="2947425" y="13407"/>
            <a:ext cx="6297150" cy="78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Analysis: Degree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0060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4;p28">
            <a:extLst>
              <a:ext uri="{FF2B5EF4-FFF2-40B4-BE49-F238E27FC236}">
                <a16:creationId xmlns:a16="http://schemas.microsoft.com/office/drawing/2014/main" id="{E6311094-7D5A-68D3-CAAB-03F58F6D4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691" y="35417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Fitness Estimation</a:t>
            </a:r>
            <a:endParaRPr dirty="0"/>
          </a:p>
        </p:txBody>
      </p:sp>
      <p:sp>
        <p:nvSpPr>
          <p:cNvPr id="6" name="Google Shape;195;p28">
            <a:extLst>
              <a:ext uri="{FF2B5EF4-FFF2-40B4-BE49-F238E27FC236}">
                <a16:creationId xmlns:a16="http://schemas.microsoft.com/office/drawing/2014/main" id="{BB66645B-9087-1C25-6EB9-0FDD69080168}"/>
              </a:ext>
            </a:extLst>
          </p:cNvPr>
          <p:cNvSpPr txBox="1">
            <a:spLocks/>
          </p:cNvSpPr>
          <p:nvPr/>
        </p:nvSpPr>
        <p:spPr>
          <a:xfrm>
            <a:off x="728691" y="1814674"/>
            <a:ext cx="10515600" cy="43512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Linear relation  -&gt;  Linear regression </a:t>
            </a:r>
          </a:p>
        </p:txBody>
      </p:sp>
      <p:pic>
        <p:nvPicPr>
          <p:cNvPr id="7" name="Google Shape;196;p28">
            <a:extLst>
              <a:ext uri="{FF2B5EF4-FFF2-40B4-BE49-F238E27FC236}">
                <a16:creationId xmlns:a16="http://schemas.microsoft.com/office/drawing/2014/main" id="{BD3DCF01-81DD-4B00-0989-81BFE52B467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841" y="3709862"/>
            <a:ext cx="4549176" cy="3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7;p28">
            <a:extLst>
              <a:ext uri="{FF2B5EF4-FFF2-40B4-BE49-F238E27FC236}">
                <a16:creationId xmlns:a16="http://schemas.microsoft.com/office/drawing/2014/main" id="{C9D5D948-CD60-D4BB-280E-193CCE1BBE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841" y="1615874"/>
            <a:ext cx="1375862" cy="6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8;p28">
            <a:extLst>
              <a:ext uri="{FF2B5EF4-FFF2-40B4-BE49-F238E27FC236}">
                <a16:creationId xmlns:a16="http://schemas.microsoft.com/office/drawing/2014/main" id="{D872EE14-408E-1709-8FEB-9DEE161DA6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41" y="2308274"/>
            <a:ext cx="3882875" cy="10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9;p28">
            <a:extLst>
              <a:ext uri="{FF2B5EF4-FFF2-40B4-BE49-F238E27FC236}">
                <a16:creationId xmlns:a16="http://schemas.microsoft.com/office/drawing/2014/main" id="{A36D4523-4E44-51E8-38D0-1018D70400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5191" y="4410499"/>
            <a:ext cx="2291751" cy="7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0;p28">
            <a:extLst>
              <a:ext uri="{FF2B5EF4-FFF2-40B4-BE49-F238E27FC236}">
                <a16:creationId xmlns:a16="http://schemas.microsoft.com/office/drawing/2014/main" id="{D224C8BF-2BBF-D7B0-244D-FB4A83FADE4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416" y="2090937"/>
            <a:ext cx="5750750" cy="362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1;p28">
            <a:extLst>
              <a:ext uri="{FF2B5EF4-FFF2-40B4-BE49-F238E27FC236}">
                <a16:creationId xmlns:a16="http://schemas.microsoft.com/office/drawing/2014/main" id="{9F043B0F-D48C-0F82-C2F8-80F55AE09FA2}"/>
              </a:ext>
            </a:extLst>
          </p:cNvPr>
          <p:cNvSpPr/>
          <p:nvPr/>
        </p:nvSpPr>
        <p:spPr>
          <a:xfrm>
            <a:off x="719479" y="3622699"/>
            <a:ext cx="4797900" cy="563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49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7;p29">
            <a:extLst>
              <a:ext uri="{FF2B5EF4-FFF2-40B4-BE49-F238E27FC236}">
                <a16:creationId xmlns:a16="http://schemas.microsoft.com/office/drawing/2014/main" id="{53EEF1F1-CC7A-AEEC-3055-6A5AA2BD8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691" y="35964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Fitness Estimation Results</a:t>
            </a:r>
            <a:endParaRPr dirty="0"/>
          </a:p>
        </p:txBody>
      </p:sp>
      <p:pic>
        <p:nvPicPr>
          <p:cNvPr id="6" name="Google Shape;209;p29">
            <a:extLst>
              <a:ext uri="{FF2B5EF4-FFF2-40B4-BE49-F238E27FC236}">
                <a16:creationId xmlns:a16="http://schemas.microsoft.com/office/drawing/2014/main" id="{6D47877D-C95C-859C-E27B-1AC1966BF2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691" y="1787474"/>
            <a:ext cx="10515599" cy="4564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10A03-7A97-89B9-A92F-3F00331B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Real data</a:t>
            </a:r>
          </a:p>
        </p:txBody>
      </p:sp>
      <p:pic>
        <p:nvPicPr>
          <p:cNvPr id="3" name="Picture 2" descr="Afbeelding met schermopname, tekst, Kleurrijkheid, Elektrisch blauw&#10;&#10;Automatisch gegenereerde beschrijving">
            <a:extLst>
              <a:ext uri="{FF2B5EF4-FFF2-40B4-BE49-F238E27FC236}">
                <a16:creationId xmlns:a16="http://schemas.microsoft.com/office/drawing/2014/main" id="{95AAAB5A-94D1-5872-BC5E-CE75095D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8986" y="547815"/>
            <a:ext cx="6687309" cy="334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AAB3282-D678-9F40-F2E5-E242ADF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3ED2053-AD6A-AE4E-906F-2D4C876D8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2165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3215DA-1059-2582-31A6-932F751C0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717281"/>
              </p:ext>
            </p:extLst>
          </p:nvPr>
        </p:nvGraphicFramePr>
        <p:xfrm>
          <a:off x="481743" y="4359753"/>
          <a:ext cx="11225463" cy="1922750"/>
        </p:xfrm>
        <a:graphic>
          <a:graphicData uri="http://schemas.openxmlformats.org/drawingml/2006/table">
            <a:tbl>
              <a:tblPr/>
              <a:tblGrid>
                <a:gridCol w="3589422">
                  <a:extLst>
                    <a:ext uri="{9D8B030D-6E8A-4147-A177-3AD203B41FA5}">
                      <a16:colId xmlns:a16="http://schemas.microsoft.com/office/drawing/2014/main" val="86953175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3312966931"/>
                    </a:ext>
                  </a:extLst>
                </a:gridCol>
                <a:gridCol w="2185742">
                  <a:extLst>
                    <a:ext uri="{9D8B030D-6E8A-4147-A177-3AD203B41FA5}">
                      <a16:colId xmlns:a16="http://schemas.microsoft.com/office/drawing/2014/main" val="1757317432"/>
                    </a:ext>
                  </a:extLst>
                </a:gridCol>
                <a:gridCol w="3108152">
                  <a:extLst>
                    <a:ext uri="{9D8B030D-6E8A-4147-A177-3AD203B41FA5}">
                      <a16:colId xmlns:a16="http://schemas.microsoft.com/office/drawing/2014/main" val="2660545497"/>
                    </a:ext>
                  </a:extLst>
                </a:gridCol>
              </a:tblGrid>
              <a:tr h="221755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Uniform (BB-network)</a:t>
                      </a:r>
                      <a:endParaRPr lang="nl-NL" sz="160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Exponential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Real World Network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50616"/>
                  </a:ext>
                </a:extLst>
              </a:tr>
              <a:tr h="378904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assortativity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nl-NL" sz="1600" dirty="0"/>
                        <a:t>0.0604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</a:t>
                      </a:r>
                      <a:r>
                        <a:rPr lang="nl-NL" sz="1600" dirty="0"/>
                        <a:t>.3484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-0.1685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05045"/>
                  </a:ext>
                </a:extLst>
              </a:tr>
              <a:tr h="22175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Hubs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6, 19, 8, 60 10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18, 12, 73, 29, 24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1,8,3,2,11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74572"/>
                  </a:ext>
                </a:extLst>
              </a:tr>
              <a:tr h="5360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before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60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87246"/>
                  </a:ext>
                </a:extLst>
              </a:tr>
              <a:tr h="36034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Connected components after attack</a:t>
                      </a:r>
                      <a:endParaRPr lang="nl-N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endParaRPr lang="nl-NL" sz="1600" dirty="0">
                        <a:effectLst/>
                      </a:endParaRPr>
                    </a:p>
                  </a:txBody>
                  <a:tcPr marL="79888" marR="79888" marT="39943" marB="39943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dirty="0"/>
                        <a:t>13839</a:t>
                      </a:r>
                      <a:endParaRPr lang="nl-NL" sz="1600" dirty="0">
                        <a:effectLst/>
                      </a:endParaRPr>
                    </a:p>
                  </a:txBody>
                  <a:tcPr marL="68009" marR="68009" marT="34004" marB="34004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endParaRPr lang="nl-N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3653" marR="43653" marT="21826" marB="21826">
                    <a:lnL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123964"/>
                  </a:ext>
                </a:extLst>
              </a:tr>
            </a:tbl>
          </a:graphicData>
        </a:graphic>
      </p:graphicFrame>
      <p:sp>
        <p:nvSpPr>
          <p:cNvPr id="11" name="Tekstvak 10">
            <a:extLst>
              <a:ext uri="{FF2B5EF4-FFF2-40B4-BE49-F238E27FC236}">
                <a16:creationId xmlns:a16="http://schemas.microsoft.com/office/drawing/2014/main" id="{76C01D07-C71E-B858-B2CB-D2464AE6A217}"/>
              </a:ext>
            </a:extLst>
          </p:cNvPr>
          <p:cNvSpPr txBox="1"/>
          <p:nvPr/>
        </p:nvSpPr>
        <p:spPr>
          <a:xfrm>
            <a:off x="709576" y="1856358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Analyze network: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 work properties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overtaking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Robustness against attacks</a:t>
            </a:r>
          </a:p>
        </p:txBody>
      </p:sp>
    </p:spTree>
    <p:extLst>
      <p:ext uri="{BB962C8B-B14F-4D97-AF65-F5344CB8AC3E}">
        <p14:creationId xmlns:p14="http://schemas.microsoft.com/office/powerpoint/2010/main" val="230359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4C559-2BC3-23E2-95DC-91A0846E8E3F}"/>
              </a:ext>
            </a:extLst>
          </p:cNvPr>
          <p:cNvSpPr txBox="1"/>
          <p:nvPr/>
        </p:nvSpPr>
        <p:spPr>
          <a:xfrm>
            <a:off x="3048897" y="783533"/>
            <a:ext cx="609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Introduction</a:t>
            </a:r>
            <a:endParaRPr lang="en-IN" sz="32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901D99-4CD6-7C7E-C820-63FFF91F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51" y="1648006"/>
            <a:ext cx="2285102" cy="24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FBA6958-DEAE-A0A9-C5BA-8D53B9ED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9" y="1648006"/>
            <a:ext cx="2285102" cy="24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8A4B26-CDF0-B68C-F89E-A8BECE2C18F2}"/>
              </a:ext>
            </a:extLst>
          </p:cNvPr>
          <p:cNvSpPr txBox="1"/>
          <p:nvPr/>
        </p:nvSpPr>
        <p:spPr>
          <a:xfrm>
            <a:off x="3048897" y="4619069"/>
            <a:ext cx="6094206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Barabasi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 Albert Model:</a:t>
            </a:r>
            <a:endParaRPr lang="en-US" sz="2000" b="0" dirty="0"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Scale free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Power law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Hubs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Growth and Preferential Attachment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85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2F7376EC-A49B-7092-3E3B-4DB4F419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7" y="1541236"/>
            <a:ext cx="6146800" cy="48641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6E7D655-094C-9746-C4AE-C1CD62ED6A6D}"/>
              </a:ext>
            </a:extLst>
          </p:cNvPr>
          <p:cNvSpPr txBox="1"/>
          <p:nvPr/>
        </p:nvSpPr>
        <p:spPr>
          <a:xfrm>
            <a:off x="4367004" y="6492875"/>
            <a:ext cx="772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Bianconi, G., &amp; Barabási, A. L. (2001). Bose-Einstein condensation in complex networks.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letters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nl-BE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86</a:t>
            </a:r>
            <a:r>
              <a:rPr lang="nl-BE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(24), 5632.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12415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/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 (1+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nl-BE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5F027BD3-2FB2-ABAB-13A3-B8189A27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64" y="1378946"/>
                <a:ext cx="3552704" cy="477888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schermopname, lijn, tekst, Lettertype&#10;&#10;Automatisch gegenereerde beschrijving">
            <a:extLst>
              <a:ext uri="{FF2B5EF4-FFF2-40B4-BE49-F238E27FC236}">
                <a16:creationId xmlns:a16="http://schemas.microsoft.com/office/drawing/2014/main" id="{10F78737-B253-A9D0-EC6B-9D6D0D47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10" y="1856834"/>
            <a:ext cx="8723811" cy="52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transition: Bose-Einstein condensation</a:t>
            </a:r>
          </a:p>
        </p:txBody>
      </p:sp>
      <p:pic>
        <p:nvPicPr>
          <p:cNvPr id="4" name="Afbeelding 3" descr="Afbeelding met schermopname, lijn, tekst, Perceel&#10;&#10;Automatisch gegenereerde beschrijving">
            <a:extLst>
              <a:ext uri="{FF2B5EF4-FFF2-40B4-BE49-F238E27FC236}">
                <a16:creationId xmlns:a16="http://schemas.microsoft.com/office/drawing/2014/main" id="{42801745-D7A9-17E9-878E-EAFA1CA8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03" y="1690688"/>
            <a:ext cx="6274526" cy="4392168"/>
          </a:xfrm>
          <a:prstGeom prst="rect">
            <a:avLst/>
          </a:prstGeom>
        </p:spPr>
      </p:pic>
      <p:pic>
        <p:nvPicPr>
          <p:cNvPr id="5" name="Afbeelding 4" descr="Afbeelding met tekst, diagram, lijn&#10;&#10;Automatisch gegenereerde beschrijving">
            <a:extLst>
              <a:ext uri="{FF2B5EF4-FFF2-40B4-BE49-F238E27FC236}">
                <a16:creationId xmlns:a16="http://schemas.microsoft.com/office/drawing/2014/main" id="{3CDB8AB4-E61B-A449-2915-441255A3E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4" y="1571816"/>
            <a:ext cx="5400197" cy="42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F416-A5EC-5785-DF4D-05B23AAC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E7AEA-AA7B-D3A4-1209-1C452DB8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54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44C7C-D8F9-94EC-BE05-AF5DDFAE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414EC5-CE55-E32F-62CE-09F7509F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78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32E91-45E1-1356-43CD-171AB976824B}"/>
              </a:ext>
            </a:extLst>
          </p:cNvPr>
          <p:cNvSpPr txBox="1"/>
          <p:nvPr/>
        </p:nvSpPr>
        <p:spPr>
          <a:xfrm>
            <a:off x="2363096" y="2828835"/>
            <a:ext cx="74658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Discrepancy:</a:t>
            </a:r>
            <a:endParaRPr lang="en-US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Nodes which come in later can also take over in reality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730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4C559-2BC3-23E2-95DC-91A0846E8E3F}"/>
              </a:ext>
            </a:extLst>
          </p:cNvPr>
          <p:cNvSpPr txBox="1"/>
          <p:nvPr/>
        </p:nvSpPr>
        <p:spPr>
          <a:xfrm>
            <a:off x="3048897" y="783533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Bianconi </a:t>
            </a:r>
            <a:r>
              <a:rPr lang="en-IN" sz="3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Barabasi</a:t>
            </a: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</a:t>
            </a:r>
            <a:endParaRPr lang="en-IN" sz="3600" b="0" dirty="0">
              <a:effectLst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901D99-4CD6-7C7E-C820-63FFF91F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97" y="1648006"/>
            <a:ext cx="2424056" cy="24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C47253-F742-CE51-FFE0-919200E6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9" y="1643300"/>
            <a:ext cx="2252829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1C27F0-BC11-0CFD-EBFE-9652AEB70FD8}"/>
              </a:ext>
            </a:extLst>
          </p:cNvPr>
          <p:cNvSpPr txBox="1"/>
          <p:nvPr/>
        </p:nvSpPr>
        <p:spPr>
          <a:xfrm>
            <a:off x="3048897" y="4760269"/>
            <a:ext cx="6094206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Each node has a “Fitness”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Later nodes with high fitness can become hubs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71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BD8F4-A0D8-0570-E7CA-4781FC13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dirty="0"/>
              <a:t>Research question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1BAD3-570A-3BEE-640E-011E257DD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fitness distribution impacts the Bianconi-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Barabasi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degree distribution?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estimate real-world network fitness distribution from node degree evolution?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retrieve the phase transition where the topology of the network changes? 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9218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Barabasi</a:t>
            </a:r>
            <a:r>
              <a:rPr lang="nl-NL" dirty="0"/>
              <a:t>-Albert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3941064" cy="4972050"/>
              </a:xfrm>
              <a:blipFill>
                <a:blip r:embed="rId2"/>
                <a:stretch>
                  <a:fillRect l="-1286" t="-55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nl-NL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nl-B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𝑚𝑡</m:t>
                        </m:r>
                      </m:e>
                    </m:nary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1520824"/>
                <a:ext cx="3941064" cy="4623943"/>
              </a:xfrm>
              <a:prstGeom prst="rect">
                <a:avLst/>
              </a:prstGeom>
              <a:blipFill>
                <a:blip r:embed="rId3"/>
                <a:stretch>
                  <a:fillRect l="-13826" t="-1534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AB731E0F-6DCD-4DA8-54FF-145F9297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8" y="5599048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21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: </a:t>
            </a:r>
            <a:r>
              <a:rPr lang="nl-NL" dirty="0" err="1"/>
              <a:t>Bianconi-Barabasi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nl-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den>
                                </m:f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nl-NL" dirty="0"/>
                  <a:t> 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4501896" cy="49720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4" name="Tijdelijke aanduiding voor inhoud 2">
                <a:extLst>
                  <a:ext uri="{FF2B5EF4-FFF2-40B4-BE49-F238E27FC236}">
                    <a16:creationId xmlns:a16="http://schemas.microsoft.com/office/drawing/2014/main" id="{5FCC33D5-2AA3-9EAD-2CE4-91B8A2E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1520825"/>
                <a:ext cx="6019800" cy="4623943"/>
              </a:xfrm>
              <a:prstGeom prst="rect">
                <a:avLst/>
              </a:prstGeom>
              <a:blipFill>
                <a:blip r:embed="rId3"/>
                <a:stretch>
                  <a:fillRect l="-6723" t="-1890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9C1DC202-D0B0-6BF4-14AD-9288DCB2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4" y="4276216"/>
                <a:ext cx="3941064" cy="4623943"/>
              </a:xfrm>
              <a:prstGeom prst="rect">
                <a:avLst/>
              </a:prstGeom>
              <a:blipFill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−2.255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ijdelijke aanduiding voor inhoud 2">
                <a:extLst>
                  <a:ext uri="{FF2B5EF4-FFF2-40B4-BE49-F238E27FC236}">
                    <a16:creationId xmlns:a16="http://schemas.microsoft.com/office/drawing/2014/main" id="{0AFEBDBC-41A7-701B-DA64-19652A40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16" y="5611240"/>
                <a:ext cx="4881372" cy="4623943"/>
              </a:xfrm>
              <a:prstGeom prst="rect">
                <a:avLst/>
              </a:prstGeom>
              <a:blipFill>
                <a:blip r:embed="rId5"/>
                <a:stretch>
                  <a:fillRect l="-518" t="-27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fbeelding 8" descr="Afbeelding met kleding, Menselijk gezicht, persoon, glimlach&#10;&#10;Automatisch gegenereerde beschrijving">
            <a:extLst>
              <a:ext uri="{FF2B5EF4-FFF2-40B4-BE49-F238E27FC236}">
                <a16:creationId xmlns:a16="http://schemas.microsoft.com/office/drawing/2014/main" id="{D53E25BC-B033-8896-8487-AB48A8F71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16" y="2793473"/>
            <a:ext cx="2150255" cy="21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r>
                  <a:rPr lang="en-GB" sz="9600" dirty="0"/>
                  <a:t>Initialization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m</a:t>
                </a:r>
                <a:r>
                  <a:rPr lang="en-GB" sz="9600" baseline="-25000" dirty="0"/>
                  <a:t>0 </a:t>
                </a:r>
                <a:r>
                  <a:rPr lang="en-GB" sz="9600" dirty="0"/>
                  <a:t>nodes with each at least 1 link 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GB" sz="9600" dirty="0"/>
                  <a:t>Assign each node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/>
                <a:endParaRPr lang="en-GB" sz="9600" dirty="0"/>
              </a:p>
              <a:p>
                <a:r>
                  <a:rPr lang="en-GB" sz="9600" dirty="0"/>
                  <a:t>Timestep</a:t>
                </a:r>
              </a:p>
              <a:p>
                <a:pPr lvl="1"/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Create new node with fitness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9600" dirty="0"/>
                  <a:t> sampled from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GB" sz="9600" dirty="0"/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BE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600" dirty="0"/>
                  <a:t> for every existing node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GB" sz="9600" dirty="0"/>
                  <a:t>Select m existing nodes according to</a:t>
                </a:r>
                <a14:m>
                  <m:oMath xmlns:m="http://schemas.openxmlformats.org/officeDocument/2006/math">
                    <m:r>
                      <a:rPr lang="nl-BE" sz="9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9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nl-BE" sz="9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endParaRPr lang="nl-BE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endParaRPr lang="nl-BE" b="0" dirty="0"/>
              </a:p>
              <a:p>
                <a:pPr marL="457200" lvl="1" indent="0">
                  <a:buNone/>
                </a:pPr>
                <a:r>
                  <a:rPr lang="nl-NL" dirty="0"/>
                  <a:t> </a:t>
                </a:r>
                <a:r>
                  <a:rPr lang="nl-NL" baseline="-25000" dirty="0"/>
                  <a:t>  </a:t>
                </a:r>
                <a:endParaRPr lang="nl-NL" dirty="0"/>
              </a:p>
              <a:p>
                <a:pPr marL="0" indent="0">
                  <a:buNone/>
                </a:pPr>
                <a:r>
                  <a:rPr lang="nl-NL" dirty="0"/>
                  <a:t>	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FF4EE8F-D6E6-B7A6-1B03-C297BA502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7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23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4B204-24FE-7FFF-CF60-DA38B02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Analysis: Degree distributions</a:t>
            </a:r>
          </a:p>
        </p:txBody>
      </p:sp>
      <p:pic>
        <p:nvPicPr>
          <p:cNvPr id="11" name="Tijdelijke aanduiding voor inhoud 10" descr="Afbeelding met lijn, schermopname, Perceel, diagram&#10;&#10;Automatisch gegenereerde beschrijving">
            <a:extLst>
              <a:ext uri="{FF2B5EF4-FFF2-40B4-BE49-F238E27FC236}">
                <a16:creationId xmlns:a16="http://schemas.microsoft.com/office/drawing/2014/main" id="{6827E88D-401F-6652-5B14-3DB9A331D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989"/>
            <a:ext cx="12129794" cy="4245428"/>
          </a:xfrm>
        </p:spPr>
      </p:pic>
    </p:spTree>
    <p:extLst>
      <p:ext uri="{BB962C8B-B14F-4D97-AF65-F5344CB8AC3E}">
        <p14:creationId xmlns:p14="http://schemas.microsoft.com/office/powerpoint/2010/main" val="123252188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</TotalTime>
  <Words>1755</Words>
  <Application>Microsoft Office PowerPoint</Application>
  <PresentationFormat>Widescreen</PresentationFormat>
  <Paragraphs>408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Kantoorthema</vt:lpstr>
      <vt:lpstr>BBB</vt:lpstr>
      <vt:lpstr>PowerPoint Presentation</vt:lpstr>
      <vt:lpstr>PowerPoint Presentation</vt:lpstr>
      <vt:lpstr>PowerPoint Presentation</vt:lpstr>
      <vt:lpstr>Research question </vt:lpstr>
      <vt:lpstr>Theoretical overview: Barabasi-Albert </vt:lpstr>
      <vt:lpstr>Theoretical overview: Bianconi-Barabasi </vt:lpstr>
      <vt:lpstr>Model implementation</vt:lpstr>
      <vt:lpstr>Analysis: Degree distributions</vt:lpstr>
      <vt:lpstr>Analysis: Network visualization</vt:lpstr>
      <vt:lpstr>Network analysis </vt:lpstr>
      <vt:lpstr>Delta:</vt:lpstr>
      <vt:lpstr>Analysis: Degree distributions</vt:lpstr>
      <vt:lpstr>Analysis: Network visualization</vt:lpstr>
      <vt:lpstr>Network analysis </vt:lpstr>
      <vt:lpstr>Uniform:</vt:lpstr>
      <vt:lpstr>Fitness Estimation</vt:lpstr>
      <vt:lpstr>Fitness Estimation Results</vt:lpstr>
      <vt:lpstr>Real data</vt:lpstr>
      <vt:lpstr>Phase transition: Bose-Einstein condensation</vt:lpstr>
      <vt:lpstr>Phase transition: Bose-Einstein condensation</vt:lpstr>
      <vt:lpstr>Phase transition: Bose-Einstein condensation</vt:lpstr>
      <vt:lpstr>Conclusions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anne van der weijden</dc:creator>
  <cp:lastModifiedBy>Leontii Shtokolenko</cp:lastModifiedBy>
  <cp:revision>7</cp:revision>
  <dcterms:created xsi:type="dcterms:W3CDTF">2023-06-21T11:21:10Z</dcterms:created>
  <dcterms:modified xsi:type="dcterms:W3CDTF">2023-06-29T14:17:42Z</dcterms:modified>
</cp:coreProperties>
</file>